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2D65B4A-8149-4A5E-9CB0-803605EACF2A}" type="datetimeFigureOut">
              <a:rPr lang="ru-RU" smtClean="0"/>
              <a:t>17.10.2019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F9F517E-5AB0-427F-9016-2AD4C432E199}" type="slidenum">
              <a:rPr lang="ru-RU" smtClean="0"/>
              <a:t>‹#›</a:t>
            </a:fld>
            <a:endParaRPr lang="ru-RU"/>
          </a:p>
        </p:txBody>
      </p:sp>
    </p:spTree>
    <p:extLst>
      <p:ext uri="{BB962C8B-B14F-4D97-AF65-F5344CB8AC3E}">
        <p14:creationId xmlns:p14="http://schemas.microsoft.com/office/powerpoint/2010/main" val="1772560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2D65B4A-8149-4A5E-9CB0-803605EACF2A}" type="datetimeFigureOut">
              <a:rPr lang="ru-RU" smtClean="0"/>
              <a:t>17.10.2019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F9F517E-5AB0-427F-9016-2AD4C432E199}" type="slidenum">
              <a:rPr lang="ru-RU" smtClean="0"/>
              <a:t>‹#›</a:t>
            </a:fld>
            <a:endParaRPr lang="ru-RU"/>
          </a:p>
        </p:txBody>
      </p:sp>
    </p:spTree>
    <p:extLst>
      <p:ext uri="{BB962C8B-B14F-4D97-AF65-F5344CB8AC3E}">
        <p14:creationId xmlns:p14="http://schemas.microsoft.com/office/powerpoint/2010/main" val="918542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2D65B4A-8149-4A5E-9CB0-803605EACF2A}" type="datetimeFigureOut">
              <a:rPr lang="ru-RU" smtClean="0"/>
              <a:t>17.10.2019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F9F517E-5AB0-427F-9016-2AD4C432E199}" type="slidenum">
              <a:rPr lang="ru-RU" smtClean="0"/>
              <a:t>‹#›</a:t>
            </a:fld>
            <a:endParaRPr lang="ru-RU"/>
          </a:p>
        </p:txBody>
      </p:sp>
    </p:spTree>
    <p:extLst>
      <p:ext uri="{BB962C8B-B14F-4D97-AF65-F5344CB8AC3E}">
        <p14:creationId xmlns:p14="http://schemas.microsoft.com/office/powerpoint/2010/main" val="2799743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2D65B4A-8149-4A5E-9CB0-803605EACF2A}" type="datetimeFigureOut">
              <a:rPr lang="ru-RU" smtClean="0"/>
              <a:t>17.10.2019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F9F517E-5AB0-427F-9016-2AD4C432E199}" type="slidenum">
              <a:rPr lang="ru-RU" smtClean="0"/>
              <a:t>‹#›</a:t>
            </a:fld>
            <a:endParaRPr lang="ru-RU"/>
          </a:p>
        </p:txBody>
      </p:sp>
    </p:spTree>
    <p:extLst>
      <p:ext uri="{BB962C8B-B14F-4D97-AF65-F5344CB8AC3E}">
        <p14:creationId xmlns:p14="http://schemas.microsoft.com/office/powerpoint/2010/main" val="2461392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2D65B4A-8149-4A5E-9CB0-803605EACF2A}" type="datetimeFigureOut">
              <a:rPr lang="ru-RU" smtClean="0"/>
              <a:t>17.10.2019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F9F517E-5AB0-427F-9016-2AD4C432E199}" type="slidenum">
              <a:rPr lang="ru-RU" smtClean="0"/>
              <a:t>‹#›</a:t>
            </a:fld>
            <a:endParaRPr lang="ru-RU"/>
          </a:p>
        </p:txBody>
      </p:sp>
    </p:spTree>
    <p:extLst>
      <p:ext uri="{BB962C8B-B14F-4D97-AF65-F5344CB8AC3E}">
        <p14:creationId xmlns:p14="http://schemas.microsoft.com/office/powerpoint/2010/main" val="1443340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2D65B4A-8149-4A5E-9CB0-803605EACF2A}" type="datetimeFigureOut">
              <a:rPr lang="ru-RU" smtClean="0"/>
              <a:t>17.10.2019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F9F517E-5AB0-427F-9016-2AD4C432E199}" type="slidenum">
              <a:rPr lang="ru-RU" smtClean="0"/>
              <a:t>‹#›</a:t>
            </a:fld>
            <a:endParaRPr lang="ru-RU"/>
          </a:p>
        </p:txBody>
      </p:sp>
    </p:spTree>
    <p:extLst>
      <p:ext uri="{BB962C8B-B14F-4D97-AF65-F5344CB8AC3E}">
        <p14:creationId xmlns:p14="http://schemas.microsoft.com/office/powerpoint/2010/main" val="984159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2D65B4A-8149-4A5E-9CB0-803605EACF2A}" type="datetimeFigureOut">
              <a:rPr lang="ru-RU" smtClean="0"/>
              <a:t>17.10.2019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F9F517E-5AB0-427F-9016-2AD4C432E199}" type="slidenum">
              <a:rPr lang="ru-RU" smtClean="0"/>
              <a:t>‹#›</a:t>
            </a:fld>
            <a:endParaRPr lang="ru-RU"/>
          </a:p>
        </p:txBody>
      </p:sp>
    </p:spTree>
    <p:extLst>
      <p:ext uri="{BB962C8B-B14F-4D97-AF65-F5344CB8AC3E}">
        <p14:creationId xmlns:p14="http://schemas.microsoft.com/office/powerpoint/2010/main" val="2837630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2D65B4A-8149-4A5E-9CB0-803605EACF2A}" type="datetimeFigureOut">
              <a:rPr lang="ru-RU" smtClean="0"/>
              <a:t>17.10.2019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F9F517E-5AB0-427F-9016-2AD4C432E199}" type="slidenum">
              <a:rPr lang="ru-RU" smtClean="0"/>
              <a:t>‹#›</a:t>
            </a:fld>
            <a:endParaRPr lang="ru-RU"/>
          </a:p>
        </p:txBody>
      </p:sp>
    </p:spTree>
    <p:extLst>
      <p:ext uri="{BB962C8B-B14F-4D97-AF65-F5344CB8AC3E}">
        <p14:creationId xmlns:p14="http://schemas.microsoft.com/office/powerpoint/2010/main" val="2318495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2D65B4A-8149-4A5E-9CB0-803605EACF2A}" type="datetimeFigureOut">
              <a:rPr lang="ru-RU" smtClean="0"/>
              <a:t>17.10.2019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F9F517E-5AB0-427F-9016-2AD4C432E199}" type="slidenum">
              <a:rPr lang="ru-RU" smtClean="0"/>
              <a:t>‹#›</a:t>
            </a:fld>
            <a:endParaRPr lang="ru-RU"/>
          </a:p>
        </p:txBody>
      </p:sp>
    </p:spTree>
    <p:extLst>
      <p:ext uri="{BB962C8B-B14F-4D97-AF65-F5344CB8AC3E}">
        <p14:creationId xmlns:p14="http://schemas.microsoft.com/office/powerpoint/2010/main" val="2013636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2D65B4A-8149-4A5E-9CB0-803605EACF2A}" type="datetimeFigureOut">
              <a:rPr lang="ru-RU" smtClean="0"/>
              <a:t>17.10.2019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F9F517E-5AB0-427F-9016-2AD4C432E199}" type="slidenum">
              <a:rPr lang="ru-RU" smtClean="0"/>
              <a:t>‹#›</a:t>
            </a:fld>
            <a:endParaRPr lang="ru-RU"/>
          </a:p>
        </p:txBody>
      </p:sp>
    </p:spTree>
    <p:extLst>
      <p:ext uri="{BB962C8B-B14F-4D97-AF65-F5344CB8AC3E}">
        <p14:creationId xmlns:p14="http://schemas.microsoft.com/office/powerpoint/2010/main" val="2063118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2D65B4A-8149-4A5E-9CB0-803605EACF2A}" type="datetimeFigureOut">
              <a:rPr lang="ru-RU" smtClean="0"/>
              <a:t>17.10.2019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F9F517E-5AB0-427F-9016-2AD4C432E199}" type="slidenum">
              <a:rPr lang="ru-RU" smtClean="0"/>
              <a:t>‹#›</a:t>
            </a:fld>
            <a:endParaRPr lang="ru-RU"/>
          </a:p>
        </p:txBody>
      </p:sp>
    </p:spTree>
    <p:extLst>
      <p:ext uri="{BB962C8B-B14F-4D97-AF65-F5344CB8AC3E}">
        <p14:creationId xmlns:p14="http://schemas.microsoft.com/office/powerpoint/2010/main" val="4122805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D65B4A-8149-4A5E-9CB0-803605EACF2A}" type="datetimeFigureOut">
              <a:rPr lang="ru-RU" smtClean="0"/>
              <a:t>17.10.2019</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9F517E-5AB0-427F-9016-2AD4C432E199}" type="slidenum">
              <a:rPr lang="ru-RU" smtClean="0"/>
              <a:t>‹#›</a:t>
            </a:fld>
            <a:endParaRPr lang="ru-RU"/>
          </a:p>
        </p:txBody>
      </p:sp>
    </p:spTree>
    <p:extLst>
      <p:ext uri="{BB962C8B-B14F-4D97-AF65-F5344CB8AC3E}">
        <p14:creationId xmlns:p14="http://schemas.microsoft.com/office/powerpoint/2010/main" val="34368483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847850" y="2205039"/>
            <a:ext cx="8229600" cy="2232025"/>
          </a:xfrm>
        </p:spPr>
        <p:txBody>
          <a:bodyPr/>
          <a:lstStyle/>
          <a:p>
            <a:pPr algn="ctr" eaLnBrk="1" hangingPunct="1"/>
            <a:r>
              <a:rPr lang="kk-KZ" altLang="ru-RU" sz="4000" b="1" dirty="0" smtClean="0">
                <a:solidFill>
                  <a:schemeClr val="accent2"/>
                </a:solidFill>
                <a:latin typeface="Times New Roman" panose="02020603050405020304" pitchFamily="18" charset="0"/>
                <a:cs typeface="Times New Roman" panose="02020603050405020304" pitchFamily="18" charset="0"/>
              </a:rPr>
              <a:t>Ғарыштық </a:t>
            </a:r>
            <a:r>
              <a:rPr lang="kk-KZ" altLang="ru-RU" sz="4000" b="1" dirty="0">
                <a:solidFill>
                  <a:schemeClr val="accent2"/>
                </a:solidFill>
                <a:latin typeface="Times New Roman" panose="02020603050405020304" pitchFamily="18" charset="0"/>
                <a:cs typeface="Times New Roman" panose="02020603050405020304" pitchFamily="18" charset="0"/>
              </a:rPr>
              <a:t>ұшу аппаратының ұшу параметрлері</a:t>
            </a:r>
            <a:endParaRPr lang="ru-RU" altLang="ru-RU" sz="4000" b="1" dirty="0">
              <a:solidFill>
                <a:schemeClr val="accent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6764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type="body" idx="1"/>
          </p:nvPr>
        </p:nvSpPr>
        <p:spPr>
          <a:xfrm>
            <a:off x="1981200" y="765175"/>
            <a:ext cx="8229600" cy="5360988"/>
          </a:xfrm>
        </p:spPr>
        <p:txBody>
          <a:bodyPr/>
          <a:lstStyle/>
          <a:p>
            <a:pPr marL="0" indent="360363" algn="just">
              <a:buNone/>
            </a:pPr>
            <a:r>
              <a:rPr lang="kk-KZ" altLang="ru-RU" sz="2400" dirty="0">
                <a:latin typeface="Times New Roman" panose="02020603050405020304" pitchFamily="18" charset="0"/>
                <a:cs typeface="Times New Roman" panose="02020603050405020304" pitchFamily="18" charset="0"/>
              </a:rPr>
              <a:t>Ғарыштық суреттерді фотограмметриялық өндеу әдісі оларды алу шарттарымен анықталады, яғни фотокамерамен ғарыштық объектінің, фотокамераның оптикалық өсінің бағытталуы, видеоақпаратты қабылдау әдісі мен оны жерге жеткізу арасындағы өзара орналасуы. Әрбір ғарыштық ұшу жобасында тиімді траекторияны алады, олар ойластырылған ақпаратты орындау кезінде әртүрлі ғылыми-техникалық есептерді шешу кезінде максималды ақпарат алуға мүмкіндік береді.  Барлық траекториялардың формаларын төрт топқа бөлуге болады: </a:t>
            </a:r>
          </a:p>
          <a:p>
            <a:pPr marL="0" indent="360363" algn="just">
              <a:buNone/>
            </a:pPr>
            <a:r>
              <a:rPr lang="kk-KZ" altLang="ru-RU" sz="2400" dirty="0">
                <a:latin typeface="Times New Roman" panose="02020603050405020304" pitchFamily="18" charset="0"/>
                <a:cs typeface="Times New Roman" panose="02020603050405020304" pitchFamily="18" charset="0"/>
              </a:rPr>
              <a:t>- түзусызықты;</a:t>
            </a:r>
          </a:p>
          <a:p>
            <a:pPr marL="0" indent="360363" algn="just">
              <a:buNone/>
            </a:pPr>
            <a:r>
              <a:rPr lang="kk-KZ" altLang="ru-RU" sz="2400" dirty="0">
                <a:latin typeface="Times New Roman" panose="02020603050405020304" pitchFamily="18" charset="0"/>
                <a:cs typeface="Times New Roman" panose="02020603050405020304" pitchFamily="18" charset="0"/>
              </a:rPr>
              <a:t>- эллиптикалық;</a:t>
            </a:r>
          </a:p>
          <a:p>
            <a:pPr marL="0" indent="360363" algn="just">
              <a:buNone/>
            </a:pPr>
            <a:r>
              <a:rPr lang="kk-KZ" altLang="ru-RU" sz="2400" dirty="0">
                <a:latin typeface="Times New Roman" panose="02020603050405020304" pitchFamily="18" charset="0"/>
                <a:cs typeface="Times New Roman" panose="02020603050405020304" pitchFamily="18" charset="0"/>
              </a:rPr>
              <a:t>- параболалық;</a:t>
            </a:r>
          </a:p>
          <a:p>
            <a:pPr marL="0" indent="360363" algn="just">
              <a:buNone/>
            </a:pPr>
            <a:r>
              <a:rPr lang="kk-KZ" altLang="ru-RU" sz="2400" dirty="0">
                <a:latin typeface="Times New Roman" panose="02020603050405020304" pitchFamily="18" charset="0"/>
                <a:cs typeface="Times New Roman" panose="02020603050405020304" pitchFamily="18" charset="0"/>
              </a:rPr>
              <a:t>- гиперболалық.</a:t>
            </a:r>
            <a:endParaRPr lang="ru-RU" alt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2387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7351" y="981075"/>
            <a:ext cx="4824413"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Rectangle 3"/>
          <p:cNvSpPr>
            <a:spLocks noGrp="1" noChangeArrowheads="1"/>
          </p:cNvSpPr>
          <p:nvPr>
            <p:ph type="title"/>
          </p:nvPr>
        </p:nvSpPr>
        <p:spPr>
          <a:xfrm>
            <a:off x="7319964" y="4869160"/>
            <a:ext cx="2890837" cy="1988840"/>
          </a:xfrm>
        </p:spPr>
        <p:txBody>
          <a:bodyPr/>
          <a:lstStyle/>
          <a:p>
            <a:pPr algn="l" eaLnBrk="1" hangingPunct="1"/>
            <a:r>
              <a:rPr lang="ru-RU" altLang="ru-RU" sz="2400" dirty="0"/>
              <a:t>1)</a:t>
            </a:r>
            <a:r>
              <a:rPr lang="ru-RU" altLang="ru-RU" sz="2800" dirty="0"/>
              <a:t> </a:t>
            </a:r>
            <a:r>
              <a:rPr lang="kk-KZ" altLang="ru-RU" sz="2000" dirty="0">
                <a:latin typeface="+mn-lt"/>
                <a:cs typeface="Times New Roman" panose="02020603050405020304" pitchFamily="18" charset="0"/>
              </a:rPr>
              <a:t>түзусызықты</a:t>
            </a:r>
            <a:r>
              <a:rPr lang="ru-RU" altLang="ru-RU" sz="2000" dirty="0">
                <a:latin typeface="+mn-lt"/>
              </a:rPr>
              <a:t>,</a:t>
            </a:r>
            <a:r>
              <a:rPr lang="ru-RU" altLang="ru-RU" sz="2000" dirty="0"/>
              <a:t/>
            </a:r>
            <a:br>
              <a:rPr lang="ru-RU" altLang="ru-RU" sz="2000" dirty="0"/>
            </a:br>
            <a:r>
              <a:rPr lang="ru-RU" altLang="ru-RU" sz="2000" dirty="0"/>
              <a:t>2) </a:t>
            </a:r>
            <a:r>
              <a:rPr lang="ru-RU" altLang="ru-RU" sz="2000" dirty="0" err="1"/>
              <a:t>эллиптикалық</a:t>
            </a:r>
            <a:r>
              <a:rPr lang="ru-RU" altLang="ru-RU" sz="2000" dirty="0"/>
              <a:t>,</a:t>
            </a:r>
            <a:br>
              <a:rPr lang="ru-RU" altLang="ru-RU" sz="2000" dirty="0"/>
            </a:br>
            <a:r>
              <a:rPr lang="ru-RU" altLang="ru-RU" sz="2000" dirty="0"/>
              <a:t>3) </a:t>
            </a:r>
            <a:r>
              <a:rPr lang="ru-RU" altLang="ru-RU" sz="2000" dirty="0" err="1"/>
              <a:t>параболалық</a:t>
            </a:r>
            <a:r>
              <a:rPr lang="ru-RU" altLang="ru-RU" sz="2000" dirty="0"/>
              <a:t/>
            </a:r>
            <a:br>
              <a:rPr lang="ru-RU" altLang="ru-RU" sz="2000" dirty="0"/>
            </a:br>
            <a:r>
              <a:rPr lang="ru-RU" altLang="ru-RU" sz="2000" dirty="0"/>
              <a:t>4) </a:t>
            </a:r>
            <a:r>
              <a:rPr lang="ru-RU" altLang="ru-RU" sz="2000" dirty="0" err="1"/>
              <a:t>гиперболалық</a:t>
            </a:r>
            <a:endParaRPr lang="ru-RU" altLang="ru-RU" sz="4800" dirty="0"/>
          </a:p>
        </p:txBody>
      </p:sp>
      <p:sp>
        <p:nvSpPr>
          <p:cNvPr id="20484" name="Rectangle 4"/>
          <p:cNvSpPr>
            <a:spLocks noChangeArrowheads="1"/>
          </p:cNvSpPr>
          <p:nvPr/>
        </p:nvSpPr>
        <p:spPr bwMode="auto">
          <a:xfrm>
            <a:off x="2063750" y="260351"/>
            <a:ext cx="822960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ru-RU" altLang="ru-RU" sz="2800" b="1">
                <a:solidFill>
                  <a:schemeClr val="tx2"/>
                </a:solidFill>
                <a:latin typeface="Times New Roman" panose="02020603050405020304" pitchFamily="18" charset="0"/>
                <a:cs typeface="Times New Roman" panose="02020603050405020304" pitchFamily="18" charset="0"/>
              </a:rPr>
              <a:t>Орбиталарды</a:t>
            </a:r>
            <a:r>
              <a:rPr lang="kk-KZ" altLang="ru-RU" sz="2800" b="1">
                <a:solidFill>
                  <a:schemeClr val="tx2"/>
                </a:solidFill>
                <a:latin typeface="Times New Roman" panose="02020603050405020304" pitchFamily="18" charset="0"/>
                <a:cs typeface="Times New Roman" panose="02020603050405020304" pitchFamily="18" charset="0"/>
              </a:rPr>
              <a:t>ң формалары</a:t>
            </a:r>
            <a:endParaRPr lang="ru-RU" altLang="ru-RU" sz="2800" b="1">
              <a:solidFill>
                <a:schemeClr val="tx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4747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type="body" idx="1"/>
          </p:nvPr>
        </p:nvSpPr>
        <p:spPr>
          <a:xfrm>
            <a:off x="1981200" y="476251"/>
            <a:ext cx="8229600" cy="5649913"/>
          </a:xfrm>
        </p:spPr>
        <p:txBody>
          <a:bodyPr>
            <a:normAutofit lnSpcReduction="10000"/>
          </a:bodyPr>
          <a:lstStyle/>
          <a:p>
            <a:pPr marL="0" indent="450850" algn="just">
              <a:buNone/>
            </a:pPr>
            <a:r>
              <a:rPr lang="kk-KZ" altLang="ru-RU" sz="2400">
                <a:latin typeface="Times New Roman" panose="02020603050405020304" pitchFamily="18" charset="0"/>
                <a:cs typeface="Times New Roman" panose="02020603050405020304" pitchFamily="18" charset="0"/>
              </a:rPr>
              <a:t>Ғарыштық аппараттың түзусызықты қозғалуы жылдамдық векторының тартылыс орталығынан өткен жағдайда ғана болады. Бұндай траекторияның формасы оның тартылыс күшінің  арқасында  ғана ғаламшардың жазықтығына құлауына немесе оның жазықтығынан вертикальды ұшуына сәйкестенеді.</a:t>
            </a:r>
          </a:p>
          <a:p>
            <a:pPr marL="0" indent="450850" algn="just">
              <a:buNone/>
            </a:pPr>
            <a:r>
              <a:rPr lang="kk-KZ" altLang="ru-RU" sz="2400">
                <a:latin typeface="Times New Roman" panose="02020603050405020304" pitchFamily="18" charset="0"/>
                <a:cs typeface="Times New Roman" panose="02020603050405020304" pitchFamily="18" charset="0"/>
              </a:rPr>
              <a:t>Эллиптикалық траектория эллипс фокустарының бірінде орналасатын ғаламшар серігінің орбитасы болып табылады. Ғаламшардың орталығына жақын орналасқан орбита нүктесі перицентр деп аталады, ал алыс орналасқан нүктені апоцентр деп атайды.</a:t>
            </a:r>
          </a:p>
          <a:p>
            <a:pPr marL="0" indent="450850" algn="just">
              <a:buNone/>
            </a:pPr>
            <a:r>
              <a:rPr lang="kk-KZ" altLang="ru-RU" sz="2400">
                <a:latin typeface="Times New Roman" panose="02020603050405020304" pitchFamily="18" charset="0"/>
                <a:cs typeface="Times New Roman" panose="02020603050405020304" pitchFamily="18" charset="0"/>
              </a:rPr>
              <a:t>Эллиптикалық траекторияның дербес жағдайы дөңгелекті орбита болып табылады.</a:t>
            </a:r>
          </a:p>
          <a:p>
            <a:pPr marL="0" indent="450850" algn="just">
              <a:buNone/>
            </a:pPr>
            <a:r>
              <a:rPr lang="kk-KZ" altLang="ru-RU" sz="2400">
                <a:latin typeface="Times New Roman" panose="02020603050405020304" pitchFamily="18" charset="0"/>
                <a:cs typeface="Times New Roman" panose="02020603050405020304" pitchFamily="18" charset="0"/>
              </a:rPr>
              <a:t>Параболалық және гиперболалық траекториясына ғарыштық аппараттың тұйықталмаған сызықпен – парабола немесе гипербола қозғалысымен сәйкестенеді.</a:t>
            </a:r>
            <a:endParaRPr lang="ru-RU" altLang="ru-RU"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6211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body" idx="1"/>
          </p:nvPr>
        </p:nvSpPr>
        <p:spPr>
          <a:xfrm>
            <a:off x="1981200" y="260350"/>
            <a:ext cx="8229600" cy="6192838"/>
          </a:xfrm>
        </p:spPr>
        <p:txBody>
          <a:bodyPr/>
          <a:lstStyle/>
          <a:p>
            <a:pPr marL="0" indent="450850" algn="just">
              <a:lnSpc>
                <a:spcPct val="80000"/>
              </a:lnSpc>
              <a:buNone/>
            </a:pPr>
            <a:r>
              <a:rPr lang="kk-KZ" altLang="ru-RU" sz="2400">
                <a:latin typeface="Times New Roman" panose="02020603050405020304" pitchFamily="18" charset="0"/>
                <a:cs typeface="Times New Roman" panose="02020603050405020304" pitchFamily="18" charset="0"/>
              </a:rPr>
              <a:t>Түсіру аппаратураның ғарыштық тасымалдаушысының ұшу тиімді траекториясын таңдау кезінде ғарыштық суреттер бойынша шешілетін есептерде байланысты түсіріске жататын учаскелерді белгілейді. Түсіру сеанстардың  келесі түрлері болуы мүмкін:</a:t>
            </a:r>
          </a:p>
          <a:p>
            <a:pPr marL="0" indent="450850" algn="just">
              <a:lnSpc>
                <a:spcPct val="80000"/>
              </a:lnSpc>
              <a:buNone/>
            </a:pPr>
            <a:r>
              <a:rPr lang="kk-KZ" altLang="ru-RU" sz="2400">
                <a:latin typeface="Times New Roman" panose="02020603050405020304" pitchFamily="18" charset="0"/>
                <a:cs typeface="Times New Roman" panose="02020603050405020304" pitchFamily="18" charset="0"/>
              </a:rPr>
              <a:t>- ғаламшарға қону немесе одан ұшу кезінде;</a:t>
            </a:r>
          </a:p>
          <a:p>
            <a:pPr marL="0" indent="450850" algn="just">
              <a:lnSpc>
                <a:spcPct val="80000"/>
              </a:lnSpc>
              <a:buNone/>
            </a:pPr>
            <a:r>
              <a:rPr lang="kk-KZ" altLang="ru-RU" sz="2400">
                <a:latin typeface="Times New Roman" panose="02020603050405020304" pitchFamily="18" charset="0"/>
                <a:cs typeface="Times New Roman" panose="02020603050405020304" pitchFamily="18" charset="0"/>
              </a:rPr>
              <a:t>- траекторияның перицентр аймағында өту уақытында ғаламшардың жанынан өту немесе  оны аралап ұшу кезінде;</a:t>
            </a:r>
          </a:p>
          <a:p>
            <a:pPr marL="0" indent="450850" algn="just">
              <a:lnSpc>
                <a:spcPct val="80000"/>
              </a:lnSpc>
              <a:buNone/>
            </a:pPr>
            <a:r>
              <a:rPr lang="kk-KZ" altLang="ru-RU" sz="2400">
                <a:latin typeface="Times New Roman" panose="02020603050405020304" pitchFamily="18" charset="0"/>
                <a:cs typeface="Times New Roman" panose="02020603050405020304" pitchFamily="18" charset="0"/>
              </a:rPr>
              <a:t>- серік орбитасының әр түрлі учаскелерінде ұшу.</a:t>
            </a:r>
          </a:p>
          <a:p>
            <a:pPr marL="0" indent="450850" algn="just">
              <a:lnSpc>
                <a:spcPct val="80000"/>
              </a:lnSpc>
              <a:buNone/>
            </a:pPr>
            <a:r>
              <a:rPr lang="kk-KZ" altLang="ru-RU" sz="2400">
                <a:latin typeface="Times New Roman" panose="02020603050405020304" pitchFamily="18" charset="0"/>
                <a:cs typeface="Times New Roman" panose="02020603050405020304" pitchFamily="18" charset="0"/>
              </a:rPr>
              <a:t>Ғаламшарға ұшып келу немесе одан ұшып кету кезіндегі суретке түсіру оның жарықтатылған бөлігі немесе жарты шары кіші өлшемді сурет ретінде кадрға алу мақсатында салыстырмалы түрде үлкен қашықтықтан орындалады.</a:t>
            </a:r>
          </a:p>
          <a:p>
            <a:pPr marL="0" indent="450850" algn="just">
              <a:lnSpc>
                <a:spcPct val="80000"/>
              </a:lnSpc>
              <a:buNone/>
            </a:pPr>
            <a:r>
              <a:rPr lang="kk-KZ" altLang="ru-RU" sz="2400">
                <a:latin typeface="Times New Roman" panose="02020603050405020304" pitchFamily="18" charset="0"/>
                <a:cs typeface="Times New Roman" panose="02020603050405020304" pitchFamily="18" charset="0"/>
              </a:rPr>
              <a:t>Бұндай суретке түсірудің мысалы ретінде Айды бірінші сеанс кезіндегі «Зонд-6» - «Зонд-8» автоматты бекеттеріндегі түсірісті алуға болады. </a:t>
            </a:r>
            <a:endParaRPr lang="ru-RU" altLang="ru-RU"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6780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kk-KZ" altLang="ru-RU" sz="3200">
                <a:latin typeface="Times New Roman" panose="02020603050405020304" pitchFamily="18" charset="0"/>
                <a:cs typeface="Times New Roman" panose="02020603050405020304" pitchFamily="18" charset="0"/>
              </a:rPr>
              <a:t>Ғаламшарға ұшып келу немесе одан ұшып кету кезіндегі суретке түсіру схемасы</a:t>
            </a:r>
            <a:endParaRPr lang="ru-RU" altLang="ru-RU" sz="3200">
              <a:latin typeface="Times New Roman" panose="02020603050405020304" pitchFamily="18" charset="0"/>
              <a:cs typeface="Times New Roman" panose="02020603050405020304" pitchFamily="18" charset="0"/>
            </a:endParaRPr>
          </a:p>
        </p:txBody>
      </p:sp>
      <p:pic>
        <p:nvPicPr>
          <p:cNvPr id="23555" name="Picture 3"/>
          <p:cNvPicPr>
            <a:picLocks noChangeAspect="1" noChangeArrowheads="1"/>
          </p:cNvPicPr>
          <p:nvPr/>
        </p:nvPicPr>
        <p:blipFill>
          <a:blip r:embed="rId2">
            <a:lum contrast="12000"/>
            <a:extLst>
              <a:ext uri="{28A0092B-C50C-407E-A947-70E740481C1C}">
                <a14:useLocalDpi xmlns:a14="http://schemas.microsoft.com/office/drawing/2010/main" val="0"/>
              </a:ext>
            </a:extLst>
          </a:blip>
          <a:srcRect/>
          <a:stretch>
            <a:fillRect/>
          </a:stretch>
        </p:blipFill>
        <p:spPr bwMode="auto">
          <a:xfrm>
            <a:off x="2782889" y="1989138"/>
            <a:ext cx="7164387" cy="330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5261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body" idx="1"/>
          </p:nvPr>
        </p:nvSpPr>
        <p:spPr>
          <a:xfrm>
            <a:off x="1981200" y="404813"/>
            <a:ext cx="8229600" cy="5721350"/>
          </a:xfrm>
        </p:spPr>
        <p:txBody>
          <a:bodyPr/>
          <a:lstStyle/>
          <a:p>
            <a:pPr marL="0" indent="360363" algn="just">
              <a:lnSpc>
                <a:spcPct val="80000"/>
              </a:lnSpc>
              <a:buNone/>
            </a:pPr>
            <a:r>
              <a:rPr lang="kk-KZ" altLang="ru-RU" sz="2000">
                <a:latin typeface="Times New Roman" panose="02020603050405020304" pitchFamily="18" charset="0"/>
                <a:cs typeface="Times New Roman" panose="02020603050405020304" pitchFamily="18" charset="0"/>
              </a:rPr>
              <a:t>Егер стереоскопиялық жұп болса ғаламшардың суретке түскен бөлігінің сандық моделін құруға болады және ол бойынша ғаламшардың  өлшемі мен формасына сәйкес референц-эллипсоидты таңдауға болады, сонымен қатар координатаның бірлік жүйесінде қалқа желісін құруға болады.</a:t>
            </a:r>
          </a:p>
          <a:p>
            <a:pPr marL="0" indent="360363" algn="just">
              <a:lnSpc>
                <a:spcPct val="80000"/>
              </a:lnSpc>
              <a:buNone/>
            </a:pPr>
            <a:r>
              <a:rPr lang="kk-KZ" altLang="ru-RU" sz="2000">
                <a:latin typeface="Times New Roman" panose="02020603050405020304" pitchFamily="18" charset="0"/>
                <a:cs typeface="Times New Roman" panose="02020603050405020304" pitchFamily="18" charset="0"/>
              </a:rPr>
              <a:t>Серік орбитасынан суретке түсіру картографиялау мақсатында болып табылады, өйткені бұл жағдайда түсіріс ірі масштабта орындалады. Стационарлы немесе қозғалмалы ғарыштық аппарат жағынан ғаламшардың  жазықтығында суретке түсіру ірі масштабты топографиялық пландарды құру үшін және кіші аймақты учаскелердің картасы үшін қолданылады.</a:t>
            </a:r>
          </a:p>
          <a:p>
            <a:pPr marL="0" indent="360363" algn="just">
              <a:lnSpc>
                <a:spcPct val="80000"/>
              </a:lnSpc>
              <a:buNone/>
            </a:pPr>
            <a:r>
              <a:rPr lang="kk-KZ" altLang="ru-RU" sz="2000">
                <a:latin typeface="Times New Roman" panose="02020603050405020304" pitchFamily="18" charset="0"/>
                <a:cs typeface="Times New Roman" panose="02020603050405020304" pitchFamily="18" charset="0"/>
              </a:rPr>
              <a:t>Оптикалық өстің параллельді орналасуы кезіндегі суретке түсірудің барлық нүктелерінде жазықтықта оптикалық өстің орын ауыстыруын көрсетеді.</a:t>
            </a:r>
          </a:p>
          <a:p>
            <a:pPr marL="0" indent="360363" algn="just">
              <a:lnSpc>
                <a:spcPct val="80000"/>
              </a:lnSpc>
              <a:buNone/>
            </a:pPr>
            <a:r>
              <a:rPr lang="kk-KZ" altLang="ru-RU" sz="2000">
                <a:latin typeface="Times New Roman" panose="02020603050405020304" pitchFamily="18" charset="0"/>
                <a:cs typeface="Times New Roman" panose="02020603050405020304" pitchFamily="18" charset="0"/>
              </a:rPr>
              <a:t>Параллельді түсіріс кезінде түсірістің өзара иілу бұрыштары нөлге жақын және олардың мөлшері тұрақты жүйесінің жұмыс істеу нақтылығымен анықталады.</a:t>
            </a:r>
          </a:p>
          <a:p>
            <a:pPr marL="0" indent="360363" algn="just">
              <a:lnSpc>
                <a:spcPct val="80000"/>
              </a:lnSpc>
              <a:buNone/>
            </a:pPr>
            <a:r>
              <a:rPr lang="kk-KZ" altLang="ru-RU" sz="2000">
                <a:latin typeface="Times New Roman" panose="02020603050405020304" pitchFamily="18" charset="0"/>
                <a:cs typeface="Times New Roman" panose="02020603050405020304" pitchFamily="18" charset="0"/>
              </a:rPr>
              <a:t>Түсіру сеанс уақыты кезінде фотокамераның оптикалық өсінің конвергентті орналасу кезіндегі суретке түсіру фотограмметриялық өлшеу нақтылығын жоғарлату үшін қолданылады, өйткені анықталатын нүктеге кертпе бұрышы арта түседі.</a:t>
            </a:r>
            <a:endParaRPr lang="ru-RU" altLang="ru-RU" sz="2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92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ru-RU" altLang="ru-RU" sz="2800" b="1">
                <a:latin typeface="Times New Roman" panose="02020603050405020304" pitchFamily="18" charset="0"/>
                <a:cs typeface="Times New Roman" panose="02020603050405020304" pitchFamily="18" charset="0"/>
              </a:rPr>
              <a:t>Ғаламшардың айналу осінің жылдамдығы жеткілікті дәрежеде болған жағдайда </a:t>
            </a:r>
            <a:br>
              <a:rPr lang="ru-RU" altLang="ru-RU" sz="2800" b="1">
                <a:latin typeface="Times New Roman" panose="02020603050405020304" pitchFamily="18" charset="0"/>
                <a:cs typeface="Times New Roman" panose="02020603050405020304" pitchFamily="18" charset="0"/>
              </a:rPr>
            </a:br>
            <a:r>
              <a:rPr lang="ru-RU" altLang="ru-RU" sz="2800" b="1">
                <a:latin typeface="Times New Roman" panose="02020603050405020304" pitchFamily="18" charset="0"/>
                <a:cs typeface="Times New Roman" panose="02020603050405020304" pitchFamily="18" charset="0"/>
              </a:rPr>
              <a:t>(Жерге сәйкес) түсіру схемасы</a:t>
            </a:r>
          </a:p>
        </p:txBody>
      </p:sp>
      <p:sp>
        <p:nvSpPr>
          <p:cNvPr id="25603" name="Rectangle 3"/>
          <p:cNvSpPr>
            <a:spLocks noGrp="1" noChangeArrowheads="1"/>
          </p:cNvSpPr>
          <p:nvPr>
            <p:ph type="body" idx="1"/>
          </p:nvPr>
        </p:nvSpPr>
        <p:spPr>
          <a:xfrm>
            <a:off x="5951539" y="2060576"/>
            <a:ext cx="4270375" cy="4094163"/>
          </a:xfrm>
        </p:spPr>
        <p:txBody>
          <a:bodyPr/>
          <a:lstStyle/>
          <a:p>
            <a:pPr marL="0" indent="180975">
              <a:buNone/>
            </a:pPr>
            <a:r>
              <a:rPr lang="ru-RU" altLang="ru-RU" sz="2400">
                <a:latin typeface="Times New Roman" panose="02020603050405020304" pitchFamily="18" charset="0"/>
                <a:cs typeface="Times New Roman" panose="02020603050405020304" pitchFamily="18" charset="0"/>
              </a:rPr>
              <a:t>Вх – базистің бойлық құраушысы;</a:t>
            </a:r>
          </a:p>
          <a:p>
            <a:pPr marL="0" indent="180975">
              <a:buNone/>
            </a:pPr>
            <a:r>
              <a:rPr lang="en-US" altLang="ru-RU" sz="2400">
                <a:latin typeface="Times New Roman" panose="02020603050405020304" pitchFamily="18" charset="0"/>
                <a:cs typeface="Times New Roman" panose="02020603050405020304" pitchFamily="18" charset="0"/>
              </a:rPr>
              <a:t>S</a:t>
            </a:r>
            <a:r>
              <a:rPr lang="ru-RU" altLang="ru-RU" sz="2400">
                <a:latin typeface="Times New Roman" panose="02020603050405020304" pitchFamily="18" charset="0"/>
                <a:cs typeface="Times New Roman" panose="02020603050405020304" pitchFamily="18" charset="0"/>
              </a:rPr>
              <a:t> – проекция орталығы;</a:t>
            </a:r>
          </a:p>
          <a:p>
            <a:pPr marL="0" indent="180975">
              <a:buNone/>
            </a:pPr>
            <a:r>
              <a:rPr lang="ru-RU" altLang="ru-RU" sz="2400">
                <a:latin typeface="Times New Roman" panose="02020603050405020304" pitchFamily="18" charset="0"/>
                <a:cs typeface="Times New Roman" panose="02020603050405020304" pitchFamily="18" charset="0"/>
              </a:rPr>
              <a:t>Р – алынатын суреттердің орналасуы;</a:t>
            </a:r>
          </a:p>
          <a:p>
            <a:pPr marL="0" indent="180975">
              <a:buNone/>
            </a:pPr>
            <a:r>
              <a:rPr lang="ru-RU" altLang="ru-RU" sz="2400">
                <a:latin typeface="Times New Roman" panose="02020603050405020304" pitchFamily="18" charset="0"/>
                <a:cs typeface="Times New Roman" panose="02020603050405020304" pitchFamily="18" charset="0"/>
              </a:rPr>
              <a:t>Н – суретке түсіру биіктігі</a:t>
            </a:r>
          </a:p>
        </p:txBody>
      </p:sp>
      <p:pic>
        <p:nvPicPr>
          <p:cNvPr id="25604" name="Picture 4"/>
          <p:cNvPicPr>
            <a:picLocks noChangeAspect="1" noChangeArrowheads="1"/>
          </p:cNvPicPr>
          <p:nvPr/>
        </p:nvPicPr>
        <p:blipFill>
          <a:blip r:embed="rId2">
            <a:lum contrast="24000"/>
            <a:extLst>
              <a:ext uri="{28A0092B-C50C-407E-A947-70E740481C1C}">
                <a14:useLocalDpi xmlns:a14="http://schemas.microsoft.com/office/drawing/2010/main" val="0"/>
              </a:ext>
            </a:extLst>
          </a:blip>
          <a:srcRect/>
          <a:stretch>
            <a:fillRect/>
          </a:stretch>
        </p:blipFill>
        <p:spPr bwMode="auto">
          <a:xfrm>
            <a:off x="2782889" y="1773238"/>
            <a:ext cx="2403475" cy="439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7069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body" idx="1"/>
          </p:nvPr>
        </p:nvSpPr>
        <p:spPr>
          <a:xfrm>
            <a:off x="1992313" y="476250"/>
            <a:ext cx="8229600" cy="5976938"/>
          </a:xfrm>
        </p:spPr>
        <p:txBody>
          <a:bodyPr/>
          <a:lstStyle/>
          <a:p>
            <a:pPr marL="0" indent="360363" algn="just">
              <a:buNone/>
            </a:pPr>
            <a:r>
              <a:rPr lang="ru-RU" altLang="ru-RU" sz="2400">
                <a:latin typeface="Times New Roman" panose="02020603050405020304" pitchFamily="18" charset="0"/>
                <a:cs typeface="Times New Roman" panose="02020603050405020304" pitchFamily="18" charset="0"/>
              </a:rPr>
              <a:t>Ұшудың траекториясына байланысты ғарыштық түсіруде түсіріс сеансындағы кеңістікте фотокамераның оптикалық осінің орналасудың екі жағдайы қолданылады:</a:t>
            </a:r>
          </a:p>
          <a:p>
            <a:pPr marL="0" indent="360363" algn="just">
              <a:buFontTx/>
              <a:buChar char="-"/>
            </a:pPr>
            <a:r>
              <a:rPr lang="ru-RU" altLang="ru-RU" sz="2400">
                <a:latin typeface="Times New Roman" panose="02020603050405020304" pitchFamily="18" charset="0"/>
                <a:cs typeface="Times New Roman" panose="02020603050405020304" pitchFamily="18" charset="0"/>
              </a:rPr>
              <a:t>параллельді;</a:t>
            </a:r>
          </a:p>
          <a:p>
            <a:pPr marL="0" indent="360363" algn="just">
              <a:buFontTx/>
              <a:buChar char="-"/>
            </a:pPr>
            <a:r>
              <a:rPr lang="ru-RU" altLang="ru-RU" sz="2400">
                <a:latin typeface="Times New Roman" panose="02020603050405020304" pitchFamily="18" charset="0"/>
                <a:cs typeface="Times New Roman" panose="02020603050405020304" pitchFamily="18" charset="0"/>
              </a:rPr>
              <a:t>конвергентті.</a:t>
            </a:r>
          </a:p>
          <a:p>
            <a:pPr marL="0" indent="360363" algn="just">
              <a:buNone/>
            </a:pPr>
            <a:r>
              <a:rPr lang="kk-KZ" altLang="ru-RU" sz="2400">
                <a:latin typeface="Times New Roman" panose="02020603050405020304" pitchFamily="18" charset="0"/>
                <a:cs typeface="Times New Roman" panose="02020603050405020304" pitchFamily="18" charset="0"/>
              </a:rPr>
              <a:t>Оптикалық өстің параллельді орналасуы кезіндегі суретке түсірудің барлық нүктелерінде жазықтықта оптикалық өстің орын ауыстыруын көрсетеді.</a:t>
            </a:r>
            <a:endParaRPr lang="ru-RU" altLang="ru-RU"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3738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ru-RU" altLang="ru-RU" sz="2800"/>
              <a:t>Фотокамераның оптикалық осі ғаламшардың орталығына бағыттылған жағдайдағы суретке түсіру схемасы</a:t>
            </a:r>
          </a:p>
        </p:txBody>
      </p:sp>
      <p:pic>
        <p:nvPicPr>
          <p:cNvPr id="27651" name="Picture 3"/>
          <p:cNvPicPr>
            <a:picLocks noChangeAspect="1" noChangeArrowheads="1"/>
          </p:cNvPicPr>
          <p:nvPr/>
        </p:nvPicPr>
        <p:blipFill>
          <a:blip r:embed="rId2">
            <a:lum contrast="18000"/>
            <a:extLst>
              <a:ext uri="{28A0092B-C50C-407E-A947-70E740481C1C}">
                <a14:useLocalDpi xmlns:a14="http://schemas.microsoft.com/office/drawing/2010/main" val="0"/>
              </a:ext>
            </a:extLst>
          </a:blip>
          <a:srcRect/>
          <a:stretch>
            <a:fillRect/>
          </a:stretch>
        </p:blipFill>
        <p:spPr bwMode="auto">
          <a:xfrm>
            <a:off x="1992314" y="1844675"/>
            <a:ext cx="5329237" cy="401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Rectangle 4"/>
          <p:cNvSpPr>
            <a:spLocks noChangeArrowheads="1"/>
          </p:cNvSpPr>
          <p:nvPr/>
        </p:nvSpPr>
        <p:spPr bwMode="auto">
          <a:xfrm>
            <a:off x="7751764" y="2833689"/>
            <a:ext cx="2592387"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eaLnBrk="1" hangingPunct="1">
              <a:spcBef>
                <a:spcPct val="0"/>
              </a:spcBef>
              <a:buFontTx/>
              <a:buNone/>
            </a:pPr>
            <a:r>
              <a:rPr lang="ru-RU" altLang="ru-RU" sz="1800"/>
              <a:t>Серік орбитасынан суретке түсіру картографиялау мақсатында ең өнімді болып табылады, өйткені бұл жағдайда түсіріс ірі масштабта орындалады. </a:t>
            </a:r>
          </a:p>
        </p:txBody>
      </p:sp>
    </p:spTree>
    <p:extLst>
      <p:ext uri="{BB962C8B-B14F-4D97-AF65-F5344CB8AC3E}">
        <p14:creationId xmlns:p14="http://schemas.microsoft.com/office/powerpoint/2010/main" val="25109447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992313" y="188913"/>
            <a:ext cx="8229600" cy="1143000"/>
          </a:xfrm>
        </p:spPr>
        <p:txBody>
          <a:bodyPr/>
          <a:lstStyle/>
          <a:p>
            <a:pPr eaLnBrk="1" hangingPunct="1"/>
            <a:r>
              <a:rPr lang="ru-RU" altLang="ru-RU" sz="2800" b="1">
                <a:latin typeface="Times New Roman" panose="02020603050405020304" pitchFamily="18" charset="0"/>
                <a:cs typeface="Times New Roman" panose="02020603050405020304" pitchFamily="18" charset="0"/>
              </a:rPr>
              <a:t>Параллельді түсіріс кезіндегі суретке түсіру схемасы</a:t>
            </a:r>
          </a:p>
        </p:txBody>
      </p:sp>
      <p:sp>
        <p:nvSpPr>
          <p:cNvPr id="28675" name="Rectangle 3"/>
          <p:cNvSpPr>
            <a:spLocks noGrp="1" noChangeArrowheads="1"/>
          </p:cNvSpPr>
          <p:nvPr>
            <p:ph type="body" idx="1"/>
          </p:nvPr>
        </p:nvSpPr>
        <p:spPr>
          <a:xfrm>
            <a:off x="6600826" y="1700214"/>
            <a:ext cx="3609975" cy="3889375"/>
          </a:xfrm>
        </p:spPr>
        <p:txBody>
          <a:bodyPr/>
          <a:lstStyle/>
          <a:p>
            <a:pPr marL="0" indent="360363" algn="just">
              <a:lnSpc>
                <a:spcPct val="80000"/>
              </a:lnSpc>
              <a:buNone/>
            </a:pPr>
            <a:r>
              <a:rPr lang="ru-RU" altLang="ru-RU" sz="2000">
                <a:latin typeface="Times New Roman" panose="02020603050405020304" pitchFamily="18" charset="0"/>
                <a:cs typeface="Times New Roman" panose="02020603050405020304" pitchFamily="18" charset="0"/>
              </a:rPr>
              <a:t>Параллельді тұсіріс ұшумен басқару жағынан ең қарапайым болып саналады, сондықтын қазіргі кезде көбінесе ғарыштық түсірістерде қолданады. </a:t>
            </a:r>
          </a:p>
          <a:p>
            <a:pPr marL="0" indent="360363" algn="just">
              <a:lnSpc>
                <a:spcPct val="80000"/>
              </a:lnSpc>
              <a:buNone/>
            </a:pPr>
            <a:r>
              <a:rPr lang="ru-RU" altLang="ru-RU" sz="2000">
                <a:latin typeface="Times New Roman" panose="02020603050405020304" pitchFamily="18" charset="0"/>
                <a:cs typeface="Times New Roman" panose="02020603050405020304" pitchFamily="18" charset="0"/>
              </a:rPr>
              <a:t>Бірақ ауқымды объектілерді картографиялау кезінде, түсірістің бұл түрі тиімсіз болып саналады, өйткені суреттердегі пайда болатын ауытқулар дешифрлеуді және фотограмметриялық өндеуді күрделі жағдайға келтіреді. </a:t>
            </a:r>
          </a:p>
        </p:txBody>
      </p:sp>
      <p:pic>
        <p:nvPicPr>
          <p:cNvPr id="28676" name="Picture 4"/>
          <p:cNvPicPr>
            <a:picLocks noChangeAspect="1" noChangeArrowheads="1"/>
          </p:cNvPicPr>
          <p:nvPr/>
        </p:nvPicPr>
        <p:blipFill>
          <a:blip r:embed="rId2">
            <a:lum contrast="24000"/>
            <a:extLst>
              <a:ext uri="{28A0092B-C50C-407E-A947-70E740481C1C}">
                <a14:useLocalDpi xmlns:a14="http://schemas.microsoft.com/office/drawing/2010/main" val="0"/>
              </a:ext>
            </a:extLst>
          </a:blip>
          <a:srcRect/>
          <a:stretch>
            <a:fillRect/>
          </a:stretch>
        </p:blipFill>
        <p:spPr bwMode="auto">
          <a:xfrm>
            <a:off x="2279650" y="1628775"/>
            <a:ext cx="3600450"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Rectangle 5"/>
          <p:cNvSpPr>
            <a:spLocks noChangeArrowheads="1"/>
          </p:cNvSpPr>
          <p:nvPr/>
        </p:nvSpPr>
        <p:spPr bwMode="auto">
          <a:xfrm>
            <a:off x="1919288" y="4941889"/>
            <a:ext cx="4392612"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360363">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eaLnBrk="1" hangingPunct="1">
              <a:lnSpc>
                <a:spcPct val="80000"/>
              </a:lnSpc>
              <a:buFontTx/>
              <a:buNone/>
            </a:pPr>
            <a:r>
              <a:rPr lang="kk-KZ" altLang="ru-RU" sz="2000">
                <a:latin typeface="Times New Roman" panose="02020603050405020304" pitchFamily="18" charset="0"/>
                <a:cs typeface="Times New Roman" panose="02020603050405020304" pitchFamily="18" charset="0"/>
              </a:rPr>
              <a:t>Параллельді түсіріс кезінде түсірістің өзара иілу бұрыштары нөлге жақын және олардың мөлшері тұрақты жүйесінің жұмыс істеу нақтылығымен анықталады.</a:t>
            </a:r>
            <a:endParaRPr lang="ru-RU" altLang="ru-RU" sz="2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3399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ru-RU" altLang="ru-RU" sz="3200" b="1">
                <a:latin typeface="Times New Roman" panose="02020603050405020304" pitchFamily="18" charset="0"/>
                <a:cs typeface="Times New Roman" panose="02020603050405020304" pitchFamily="18" charset="0"/>
              </a:rPr>
              <a:t>Фотокамераның оптикалық осі конвергентті орналасу жағдайында суретке түсіру схемасы</a:t>
            </a:r>
          </a:p>
        </p:txBody>
      </p:sp>
      <p:sp>
        <p:nvSpPr>
          <p:cNvPr id="29699" name="Rectangle 3"/>
          <p:cNvSpPr>
            <a:spLocks noGrp="1" noChangeArrowheads="1"/>
          </p:cNvSpPr>
          <p:nvPr>
            <p:ph type="body" idx="1"/>
          </p:nvPr>
        </p:nvSpPr>
        <p:spPr>
          <a:xfrm>
            <a:off x="6240464" y="1844675"/>
            <a:ext cx="3970337" cy="4281488"/>
          </a:xfrm>
        </p:spPr>
        <p:txBody>
          <a:bodyPr/>
          <a:lstStyle/>
          <a:p>
            <a:pPr marL="0" indent="269875" algn="just">
              <a:lnSpc>
                <a:spcPct val="80000"/>
              </a:lnSpc>
              <a:buNone/>
            </a:pPr>
            <a:r>
              <a:rPr lang="ru-RU" altLang="ru-RU" sz="2000">
                <a:latin typeface="Times New Roman" panose="02020603050405020304" pitchFamily="18" charset="0"/>
                <a:cs typeface="Times New Roman" panose="02020603050405020304" pitchFamily="18" charset="0"/>
              </a:rPr>
              <a:t>Фотокамераның оптикалық осі конвергентті орналасу жағдайын  фотограмметриялық өлшеулердің дәлдігін жоғырлату үшін қолданылады, өйткені бұл кезде анықталатын нүктеге қиылысу бұрышының шамасы үлкейеді. Түсірістің бұл түрі тек қана «Аполлон»  бағдарламасы (АҚШ) бойынша   ұшатын ғарыштық аппаратында қолданылған. Бұл кезде панорамалық суреттер бойынша жүргізілетін стереоскопиялық өлшеулердің дәлдігі жоғарылады.</a:t>
            </a:r>
          </a:p>
        </p:txBody>
      </p:sp>
      <p:pic>
        <p:nvPicPr>
          <p:cNvPr id="29700" name="Picture 4"/>
          <p:cNvPicPr>
            <a:picLocks noChangeAspect="1" noChangeArrowheads="1"/>
          </p:cNvPicPr>
          <p:nvPr/>
        </p:nvPicPr>
        <p:blipFill>
          <a:blip r:embed="rId2">
            <a:lum contrast="24000"/>
            <a:extLst>
              <a:ext uri="{28A0092B-C50C-407E-A947-70E740481C1C}">
                <a14:useLocalDpi xmlns:a14="http://schemas.microsoft.com/office/drawing/2010/main" val="0"/>
              </a:ext>
            </a:extLst>
          </a:blip>
          <a:srcRect/>
          <a:stretch>
            <a:fillRect/>
          </a:stretch>
        </p:blipFill>
        <p:spPr bwMode="auto">
          <a:xfrm>
            <a:off x="1774825" y="2205038"/>
            <a:ext cx="4248150" cy="244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90160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992313" y="260350"/>
            <a:ext cx="8229600" cy="1143000"/>
          </a:xfrm>
        </p:spPr>
        <p:txBody>
          <a:bodyPr/>
          <a:lstStyle/>
          <a:p>
            <a:pPr eaLnBrk="1" hangingPunct="1"/>
            <a:r>
              <a:rPr lang="ru-RU" altLang="ru-RU" sz="2800" b="1">
                <a:latin typeface="Times New Roman" panose="02020603050405020304" pitchFamily="18" charset="0"/>
                <a:cs typeface="Times New Roman" panose="02020603050405020304" pitchFamily="18" charset="0"/>
              </a:rPr>
              <a:t>Конвергентті түсірістің жеке жағдайы</a:t>
            </a:r>
          </a:p>
        </p:txBody>
      </p:sp>
      <p:sp>
        <p:nvSpPr>
          <p:cNvPr id="30723" name="Rectangle 3"/>
          <p:cNvSpPr>
            <a:spLocks noGrp="1" noChangeArrowheads="1"/>
          </p:cNvSpPr>
          <p:nvPr>
            <p:ph type="body" idx="1"/>
          </p:nvPr>
        </p:nvSpPr>
        <p:spPr>
          <a:xfrm>
            <a:off x="2351089" y="4652964"/>
            <a:ext cx="7921625" cy="1539875"/>
          </a:xfrm>
        </p:spPr>
        <p:txBody>
          <a:bodyPr/>
          <a:lstStyle/>
          <a:p>
            <a:pPr marL="0" indent="269875" algn="just">
              <a:buNone/>
            </a:pPr>
            <a:r>
              <a:rPr lang="ru-RU" altLang="ru-RU" sz="2000"/>
              <a:t>Конвергентті түсірістің жеке жағдайы болып ғаламшардың бетіндегі жергілікті вертикаль бағытының фотокамераның оптикалық осін бақылаумен жүргізілетін түсірісті қарастырады.</a:t>
            </a:r>
          </a:p>
        </p:txBody>
      </p:sp>
      <p:pic>
        <p:nvPicPr>
          <p:cNvPr id="30724" name="Picture 4"/>
          <p:cNvPicPr>
            <a:picLocks noChangeAspect="1" noChangeArrowheads="1"/>
          </p:cNvPicPr>
          <p:nvPr/>
        </p:nvPicPr>
        <p:blipFill>
          <a:blip r:embed="rId2">
            <a:lum contrast="18000"/>
            <a:extLst>
              <a:ext uri="{28A0092B-C50C-407E-A947-70E740481C1C}">
                <a14:useLocalDpi xmlns:a14="http://schemas.microsoft.com/office/drawing/2010/main" val="0"/>
              </a:ext>
            </a:extLst>
          </a:blip>
          <a:srcRect/>
          <a:stretch>
            <a:fillRect/>
          </a:stretch>
        </p:blipFill>
        <p:spPr bwMode="auto">
          <a:xfrm>
            <a:off x="3143250" y="1700213"/>
            <a:ext cx="5976938" cy="210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00970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992313" y="188914"/>
            <a:ext cx="8229600" cy="504825"/>
          </a:xfrm>
        </p:spPr>
        <p:txBody>
          <a:bodyPr>
            <a:normAutofit fontScale="90000"/>
          </a:bodyPr>
          <a:lstStyle/>
          <a:p>
            <a:pPr eaLnBrk="1" hangingPunct="1"/>
            <a:r>
              <a:rPr lang="ru-RU" altLang="ru-RU" sz="4000" b="1">
                <a:latin typeface="Times New Roman" panose="02020603050405020304" pitchFamily="18" charset="0"/>
                <a:cs typeface="Times New Roman" panose="02020603050405020304" pitchFamily="18" charset="0"/>
              </a:rPr>
              <a:t>Орбиталардың формасы</a:t>
            </a:r>
          </a:p>
        </p:txBody>
      </p:sp>
      <p:sp>
        <p:nvSpPr>
          <p:cNvPr id="31747" name="Rectangle 3"/>
          <p:cNvSpPr>
            <a:spLocks noGrp="1" noChangeArrowheads="1"/>
          </p:cNvSpPr>
          <p:nvPr>
            <p:ph type="body" idx="1"/>
          </p:nvPr>
        </p:nvSpPr>
        <p:spPr>
          <a:xfrm>
            <a:off x="1992313" y="836614"/>
            <a:ext cx="8229600" cy="5030787"/>
          </a:xfrm>
        </p:spPr>
        <p:txBody>
          <a:bodyPr>
            <a:normAutofit fontScale="92500" lnSpcReduction="10000"/>
          </a:bodyPr>
          <a:lstStyle/>
          <a:p>
            <a:pPr marL="0" indent="450850" algn="just">
              <a:lnSpc>
                <a:spcPct val="80000"/>
              </a:lnSpc>
              <a:buNone/>
            </a:pPr>
            <a:r>
              <a:rPr lang="kk-KZ" altLang="ru-RU" sz="2000">
                <a:latin typeface="Times New Roman" panose="02020603050405020304" pitchFamily="18" charset="0"/>
                <a:cs typeface="Times New Roman" panose="02020603050405020304" pitchFamily="18" charset="0"/>
              </a:rPr>
              <a:t>Ғарыштық аппараттың түзу сызық бойынша қозғалуы жылдамдық векторының тартылыс орталығынан өткен жағдайда ғана болуы мүмкін. Бұндай траекторияның формасы оның тартылыс күшінің  іс-әрекеті нәтижесінде ғана ғаламшардың жазықтығына құлауына немесе оның жазықтығынан вертикальды ұшуына сәйкестенеді.</a:t>
            </a:r>
          </a:p>
          <a:p>
            <a:pPr marL="0" indent="450850" algn="just">
              <a:lnSpc>
                <a:spcPct val="80000"/>
              </a:lnSpc>
              <a:buNone/>
            </a:pPr>
            <a:r>
              <a:rPr lang="kk-KZ" altLang="ru-RU" sz="2000">
                <a:latin typeface="Times New Roman" panose="02020603050405020304" pitchFamily="18" charset="0"/>
                <a:cs typeface="Times New Roman" panose="02020603050405020304" pitchFamily="18" charset="0"/>
              </a:rPr>
              <a:t>Эллиптикалық траекториялар эллипс фокустарының бірінде орналасатын ғаламшар серігінің орбитасы болып табылады. Ғаламшардың орталығына жақын орналасқан орбита нүктесі перицентр деп аталады, ал алыс орналасқан нүктені апоцентр деп атайды.</a:t>
            </a:r>
          </a:p>
          <a:p>
            <a:pPr marL="0" indent="450850" algn="just">
              <a:lnSpc>
                <a:spcPct val="80000"/>
              </a:lnSpc>
              <a:buNone/>
            </a:pPr>
            <a:r>
              <a:rPr lang="kk-KZ" altLang="ru-RU" sz="2000">
                <a:latin typeface="Times New Roman" panose="02020603050405020304" pitchFamily="18" charset="0"/>
                <a:cs typeface="Times New Roman" panose="02020603050405020304" pitchFamily="18" charset="0"/>
              </a:rPr>
              <a:t>Эллиптикалық траекторияның дербес жағдайы дөңгелекті орбита болып табылады. Дөңгелекті орбиталар жер бетін бір биіктіктен түсірісті қамтамасыз етеді, сондықтан бір аппаратура үшін түсіріс бірдей аумақты алады, түсірістердің масштабы және көру мүмкіндігі бірдей болады.</a:t>
            </a:r>
          </a:p>
          <a:p>
            <a:pPr marL="0" indent="450850" algn="just">
              <a:lnSpc>
                <a:spcPct val="80000"/>
              </a:lnSpc>
              <a:buNone/>
            </a:pPr>
            <a:r>
              <a:rPr lang="kk-KZ" altLang="ru-RU" sz="2000">
                <a:latin typeface="Times New Roman" panose="02020603050405020304" pitchFamily="18" charset="0"/>
                <a:cs typeface="Times New Roman" panose="02020603050405020304" pitchFamily="18" charset="0"/>
              </a:rPr>
              <a:t>Параболалық және гиперболалық траекториялар ғарыштық аппараттың тұйықталмаған сызықпен, яғни парабола немесе гипербола қозғалысына сәйкес келеді. Тұйықталған гиперболалық және параболалық орбиталар ғарыштық аппараттарды басқа ғаламшарға шығару үшін қолданады. </a:t>
            </a:r>
            <a:endParaRPr lang="ru-RU" altLang="ru-RU" sz="2000">
              <a:latin typeface="Times New Roman" panose="02020603050405020304" pitchFamily="18" charset="0"/>
              <a:cs typeface="Times New Roman" panose="02020603050405020304" pitchFamily="18" charset="0"/>
            </a:endParaRPr>
          </a:p>
          <a:p>
            <a:pPr marL="0" indent="450850" algn="just">
              <a:lnSpc>
                <a:spcPct val="80000"/>
              </a:lnSpc>
              <a:buNone/>
            </a:pPr>
            <a:r>
              <a:rPr lang="kk-KZ" altLang="ru-RU" sz="2000">
                <a:latin typeface="Times New Roman" panose="02020603050405020304" pitchFamily="18" charset="0"/>
                <a:cs typeface="Times New Roman" panose="02020603050405020304" pitchFamily="18" charset="0"/>
              </a:rPr>
              <a:t>Соңғы үш траекторияның түрі серік орбитасына шығуымен  басқа ғаламшарларға ұшу үшін, қасынан өту немесе Жерге оралумен кезіп ұшу үшін қолданылады. </a:t>
            </a:r>
          </a:p>
          <a:p>
            <a:pPr marL="0" indent="450850" algn="just">
              <a:lnSpc>
                <a:spcPct val="80000"/>
              </a:lnSpc>
              <a:buNone/>
            </a:pPr>
            <a:endParaRPr lang="ru-RU" altLang="ru-RU" sz="2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5653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981200" y="274639"/>
            <a:ext cx="8229600" cy="490537"/>
          </a:xfrm>
        </p:spPr>
        <p:txBody>
          <a:bodyPr>
            <a:normAutofit fontScale="90000"/>
          </a:bodyPr>
          <a:lstStyle/>
          <a:p>
            <a:pPr eaLnBrk="1" hangingPunct="1"/>
            <a:r>
              <a:rPr lang="ru-RU" altLang="ru-RU" sz="4000" b="1">
                <a:latin typeface="Times New Roman" panose="02020603050405020304" pitchFamily="18" charset="0"/>
                <a:cs typeface="Times New Roman" panose="02020603050405020304" pitchFamily="18" charset="0"/>
              </a:rPr>
              <a:t>Орбитаның көлбеулігі</a:t>
            </a:r>
          </a:p>
        </p:txBody>
      </p:sp>
      <p:sp>
        <p:nvSpPr>
          <p:cNvPr id="32771" name="Rectangle 3"/>
          <p:cNvSpPr>
            <a:spLocks noGrp="1" noChangeArrowheads="1"/>
          </p:cNvSpPr>
          <p:nvPr>
            <p:ph type="body" idx="1"/>
          </p:nvPr>
        </p:nvSpPr>
        <p:spPr>
          <a:xfrm>
            <a:off x="1919288" y="1052513"/>
            <a:ext cx="8229600" cy="5256212"/>
          </a:xfrm>
        </p:spPr>
        <p:txBody>
          <a:bodyPr>
            <a:normAutofit lnSpcReduction="10000"/>
          </a:bodyPr>
          <a:lstStyle/>
          <a:p>
            <a:pPr marL="0" indent="450850" algn="just">
              <a:lnSpc>
                <a:spcPct val="80000"/>
              </a:lnSpc>
              <a:buNone/>
            </a:pPr>
            <a:r>
              <a:rPr lang="ru-RU" altLang="ru-RU" sz="2400" dirty="0" err="1">
                <a:latin typeface="Times New Roman" panose="02020603050405020304" pitchFamily="18" charset="0"/>
                <a:cs typeface="Times New Roman" panose="02020603050405020304" pitchFamily="18" charset="0"/>
              </a:rPr>
              <a:t>Көлбеулік</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түсіріспен</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жабылатын</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ендік</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белдеуін</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анықтайды</a:t>
            </a:r>
            <a:r>
              <a:rPr lang="ru-RU" altLang="ru-RU" sz="2400" dirty="0">
                <a:latin typeface="Times New Roman" panose="02020603050405020304" pitchFamily="18" charset="0"/>
                <a:cs typeface="Times New Roman" panose="02020603050405020304" pitchFamily="18" charset="0"/>
              </a:rPr>
              <a:t>.</a:t>
            </a:r>
          </a:p>
          <a:p>
            <a:pPr marL="0" indent="450850" algn="just">
              <a:lnSpc>
                <a:spcPct val="80000"/>
              </a:lnSpc>
              <a:buNone/>
            </a:pPr>
            <a:r>
              <a:rPr lang="ru-RU" altLang="ru-RU" sz="2400" dirty="0">
                <a:latin typeface="Times New Roman" panose="02020603050405020304" pitchFamily="18" charset="0"/>
                <a:cs typeface="Times New Roman" panose="02020603050405020304" pitchFamily="18" charset="0"/>
              </a:rPr>
              <a:t>Орбита </a:t>
            </a:r>
            <a:r>
              <a:rPr lang="ru-RU" altLang="ru-RU" sz="2400" dirty="0" err="1">
                <a:latin typeface="Times New Roman" panose="02020603050405020304" pitchFamily="18" charset="0"/>
                <a:cs typeface="Times New Roman" panose="02020603050405020304" pitchFamily="18" charset="0"/>
              </a:rPr>
              <a:t>жазықтықпен</a:t>
            </a:r>
            <a:r>
              <a:rPr lang="ru-RU" altLang="ru-RU" sz="2400" dirty="0">
                <a:latin typeface="Times New Roman" panose="02020603050405020304" pitchFamily="18" charset="0"/>
                <a:cs typeface="Times New Roman" panose="02020603050405020304" pitchFamily="18" charset="0"/>
              </a:rPr>
              <a:t> экватор </a:t>
            </a:r>
            <a:r>
              <a:rPr lang="ru-RU" altLang="ru-RU" sz="2400" dirty="0" err="1">
                <a:latin typeface="Times New Roman" panose="02020603050405020304" pitchFamily="18" charset="0"/>
                <a:cs typeface="Times New Roman" panose="02020603050405020304" pitchFamily="18" charset="0"/>
              </a:rPr>
              <a:t>жазықтықтың</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арасындағы</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пайда</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болатын</a:t>
            </a:r>
            <a:r>
              <a:rPr lang="ru-RU" altLang="ru-RU" sz="2400" dirty="0">
                <a:latin typeface="Times New Roman" panose="02020603050405020304" pitchFamily="18" charset="0"/>
                <a:cs typeface="Times New Roman" panose="02020603050405020304" pitchFamily="18" charset="0"/>
              </a:rPr>
              <a:t> і </a:t>
            </a:r>
            <a:r>
              <a:rPr lang="ru-RU" altLang="ru-RU" sz="2400" dirty="0" err="1">
                <a:latin typeface="Times New Roman" panose="02020603050405020304" pitchFamily="18" charset="0"/>
                <a:cs typeface="Times New Roman" panose="02020603050405020304" pitchFamily="18" charset="0"/>
              </a:rPr>
              <a:t>бұрышы</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арқылы</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көлбеулікті</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анықтыйды</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және</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орбиталардың</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келесі</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түрлерін</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ажыратады</a:t>
            </a:r>
            <a:r>
              <a:rPr lang="ru-RU" altLang="ru-RU" sz="2400" dirty="0">
                <a:latin typeface="Times New Roman" panose="02020603050405020304" pitchFamily="18" charset="0"/>
                <a:cs typeface="Times New Roman" panose="02020603050405020304" pitchFamily="18" charset="0"/>
              </a:rPr>
              <a:t>:</a:t>
            </a:r>
          </a:p>
          <a:p>
            <a:pPr marL="0" indent="450850" algn="just">
              <a:lnSpc>
                <a:spcPct val="80000"/>
              </a:lnSpc>
              <a:buNone/>
            </a:pPr>
            <a:r>
              <a:rPr lang="ru-RU" altLang="ru-RU" sz="2400" dirty="0">
                <a:latin typeface="Times New Roman" panose="02020603050405020304" pitchFamily="18" charset="0"/>
                <a:cs typeface="Times New Roman" panose="02020603050405020304" pitchFamily="18" charset="0"/>
              </a:rPr>
              <a:t>- (і = 0 °) </a:t>
            </a:r>
            <a:r>
              <a:rPr lang="ru-RU" altLang="ru-RU" sz="2400" dirty="0" err="1">
                <a:latin typeface="Times New Roman" panose="02020603050405020304" pitchFamily="18" charset="0"/>
                <a:cs typeface="Times New Roman" panose="02020603050405020304" pitchFamily="18" charset="0"/>
              </a:rPr>
              <a:t>экваторлық</a:t>
            </a:r>
            <a:r>
              <a:rPr lang="ru-RU" altLang="ru-RU" sz="2400" dirty="0">
                <a:latin typeface="Times New Roman" panose="02020603050405020304" pitchFamily="18" charset="0"/>
                <a:cs typeface="Times New Roman" panose="02020603050405020304" pitchFamily="18" charset="0"/>
              </a:rPr>
              <a:t>,</a:t>
            </a:r>
          </a:p>
          <a:p>
            <a:pPr marL="0" indent="450850" algn="just">
              <a:lnSpc>
                <a:spcPct val="80000"/>
              </a:lnSpc>
              <a:buNone/>
            </a:pP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полярлық</a:t>
            </a:r>
            <a:r>
              <a:rPr lang="ru-RU" altLang="ru-RU" sz="2400" dirty="0">
                <a:latin typeface="Times New Roman" panose="02020603050405020304" pitchFamily="18" charset="0"/>
                <a:cs typeface="Times New Roman" panose="02020603050405020304" pitchFamily="18" charset="0"/>
              </a:rPr>
              <a:t> (</a:t>
            </a:r>
            <a:r>
              <a:rPr lang="en-US" altLang="ru-RU" sz="2400" dirty="0" err="1">
                <a:latin typeface="Times New Roman" panose="02020603050405020304" pitchFamily="18" charset="0"/>
                <a:cs typeface="Times New Roman" panose="02020603050405020304" pitchFamily="18" charset="0"/>
              </a:rPr>
              <a:t>i</a:t>
            </a:r>
            <a:r>
              <a:rPr lang="en-US" altLang="ru-RU" sz="2400" dirty="0">
                <a:latin typeface="Times New Roman" panose="02020603050405020304" pitchFamily="18" charset="0"/>
                <a:cs typeface="Times New Roman" panose="02020603050405020304" pitchFamily="18" charset="0"/>
              </a:rPr>
              <a:t> = 90 °),</a:t>
            </a:r>
          </a:p>
          <a:p>
            <a:pPr marL="0" indent="450850" algn="just">
              <a:lnSpc>
                <a:spcPct val="80000"/>
              </a:lnSpc>
              <a:buNone/>
            </a:pPr>
            <a:r>
              <a:rPr lang="en-US"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көлбеу</a:t>
            </a:r>
            <a:r>
              <a:rPr lang="ru-RU" altLang="ru-RU" sz="2400" dirty="0">
                <a:latin typeface="Times New Roman" panose="02020603050405020304" pitchFamily="18" charset="0"/>
                <a:cs typeface="Times New Roman" panose="02020603050405020304" pitchFamily="18" charset="0"/>
              </a:rPr>
              <a:t>. </a:t>
            </a:r>
          </a:p>
          <a:p>
            <a:pPr marL="0" indent="450850" algn="just">
              <a:lnSpc>
                <a:spcPct val="80000"/>
              </a:lnSpc>
              <a:buNone/>
            </a:pPr>
            <a:r>
              <a:rPr lang="ru-RU" altLang="ru-RU" sz="2400" dirty="0" err="1">
                <a:latin typeface="Times New Roman" panose="02020603050405020304" pitchFamily="18" charset="0"/>
                <a:cs typeface="Times New Roman" panose="02020603050405020304" pitchFamily="18" charset="0"/>
              </a:rPr>
              <a:t>Нақты</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жағдайда</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Жердің</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гравитациялық</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өрісінің</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ерекшеліктеріне</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байланысты</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полярлық</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және</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экваториальды</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орбиталар</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қатаң</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түрде</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сондай-ақ</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қатаң</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дөңгелек</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болмайды</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және</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оларды</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айтқанда</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жақын</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полярлы</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және</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жақын</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экваториальды</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орбиталар</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деп</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түсініледі</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Көлбеу</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орбиталар</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қатарына</a:t>
            </a:r>
            <a:r>
              <a:rPr lang="ru-RU" altLang="ru-RU" sz="2400" dirty="0">
                <a:latin typeface="Times New Roman" panose="02020603050405020304" pitchFamily="18" charset="0"/>
                <a:cs typeface="Times New Roman" panose="02020603050405020304" pitchFamily="18" charset="0"/>
              </a:rPr>
              <a:t> тура (</a:t>
            </a:r>
            <a:r>
              <a:rPr lang="ru-RU" altLang="ru-RU" sz="2400" dirty="0" err="1">
                <a:latin typeface="Times New Roman" panose="02020603050405020304" pitchFamily="18" charset="0"/>
                <a:cs typeface="Times New Roman" panose="02020603050405020304" pitchFamily="18" charset="0"/>
              </a:rPr>
              <a:t>тікелей</a:t>
            </a:r>
            <a:r>
              <a:rPr lang="ru-RU" altLang="ru-RU" sz="2400" dirty="0">
                <a:latin typeface="Times New Roman" panose="02020603050405020304" pitchFamily="18" charset="0"/>
                <a:cs typeface="Times New Roman" panose="02020603050405020304" pitchFamily="18" charset="0"/>
              </a:rPr>
              <a:t>) (0 &lt;</a:t>
            </a:r>
            <a:r>
              <a:rPr lang="en-US" altLang="ru-RU" sz="2400" dirty="0">
                <a:latin typeface="Times New Roman" panose="02020603050405020304" pitchFamily="18" charset="0"/>
                <a:cs typeface="Times New Roman" panose="02020603050405020304" pitchFamily="18" charset="0"/>
              </a:rPr>
              <a:t>t &lt;90 °) </a:t>
            </a:r>
            <a:r>
              <a:rPr lang="ru-RU" altLang="ru-RU" sz="2400" dirty="0" err="1">
                <a:latin typeface="Times New Roman" panose="02020603050405020304" pitchFamily="18" charset="0"/>
                <a:cs typeface="Times New Roman" panose="02020603050405020304" pitchFamily="18" charset="0"/>
              </a:rPr>
              <a:t>және</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кері</a:t>
            </a:r>
            <a:r>
              <a:rPr lang="ru-RU" altLang="ru-RU" sz="2400" dirty="0">
                <a:latin typeface="Times New Roman" panose="02020603050405020304" pitchFamily="18" charset="0"/>
                <a:cs typeface="Times New Roman" panose="02020603050405020304" pitchFamily="18" charset="0"/>
              </a:rPr>
              <a:t> (90 ° &lt;</a:t>
            </a:r>
            <a:r>
              <a:rPr lang="en-US" altLang="ru-RU" sz="2400" dirty="0">
                <a:latin typeface="Times New Roman" panose="02020603050405020304" pitchFamily="18" charset="0"/>
                <a:cs typeface="Times New Roman" panose="02020603050405020304" pitchFamily="18" charset="0"/>
              </a:rPr>
              <a:t>r &lt;180 °) </a:t>
            </a:r>
            <a:r>
              <a:rPr lang="ru-RU" altLang="ru-RU" sz="2400" dirty="0" err="1">
                <a:latin typeface="Times New Roman" panose="02020603050405020304" pitchFamily="18" charset="0"/>
                <a:cs typeface="Times New Roman" panose="02020603050405020304" pitchFamily="18" charset="0"/>
              </a:rPr>
              <a:t>кіреді</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Бұл</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бөлу</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Жердің</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айналуына</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сәйкес</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ғарыш</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кемесін</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ұшыру</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бағытына</a:t>
            </a:r>
            <a:r>
              <a:rPr lang="ru-RU" altLang="ru-RU" sz="2400" dirty="0">
                <a:latin typeface="Times New Roman" panose="02020603050405020304" pitchFamily="18" charset="0"/>
                <a:cs typeface="Times New Roman" panose="02020603050405020304" pitchFamily="18" charset="0"/>
              </a:rPr>
              <a:t> </a:t>
            </a:r>
            <a:r>
              <a:rPr lang="ru-RU" altLang="ru-RU" sz="2400" dirty="0" err="1">
                <a:latin typeface="Times New Roman" panose="02020603050405020304" pitchFamily="18" charset="0"/>
                <a:cs typeface="Times New Roman" panose="02020603050405020304" pitchFamily="18" charset="0"/>
              </a:rPr>
              <a:t>тәуелді</a:t>
            </a:r>
            <a:r>
              <a:rPr lang="ru-RU" altLang="ru-RU"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6284706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body" idx="1"/>
          </p:nvPr>
        </p:nvSpPr>
        <p:spPr>
          <a:xfrm>
            <a:off x="6167438" y="620714"/>
            <a:ext cx="3600450" cy="420687"/>
          </a:xfrm>
        </p:spPr>
        <p:txBody>
          <a:bodyPr/>
          <a:lstStyle/>
          <a:p>
            <a:pPr eaLnBrk="1" hangingPunct="1">
              <a:lnSpc>
                <a:spcPct val="80000"/>
              </a:lnSpc>
              <a:buFontTx/>
              <a:buNone/>
            </a:pPr>
            <a:r>
              <a:rPr lang="ru-RU" altLang="ru-RU" sz="1400" b="1">
                <a:latin typeface="Times New Roman" panose="02020603050405020304" pitchFamily="18" charset="0"/>
                <a:cs typeface="Times New Roman" panose="02020603050405020304" pitchFamily="18" charset="0"/>
              </a:rPr>
              <a:t>Метеорологиялық жер серіктері,  </a:t>
            </a:r>
            <a:r>
              <a:rPr lang="kk-KZ" altLang="ru-RU" sz="1400" b="1">
                <a:latin typeface="Times New Roman" panose="02020603050405020304" pitchFamily="18" charset="0"/>
                <a:cs typeface="Times New Roman" panose="02020603050405020304" pitchFamily="18" charset="0"/>
              </a:rPr>
              <a:t>і = 90°</a:t>
            </a:r>
            <a:endParaRPr lang="ru-RU" altLang="ru-RU" sz="1400" b="1">
              <a:latin typeface="Times New Roman" panose="02020603050405020304" pitchFamily="18" charset="0"/>
              <a:cs typeface="Times New Roman" panose="02020603050405020304" pitchFamily="18" charset="0"/>
            </a:endParaRPr>
          </a:p>
          <a:p>
            <a:pPr eaLnBrk="1" hangingPunct="1">
              <a:lnSpc>
                <a:spcPct val="80000"/>
              </a:lnSpc>
              <a:buFontTx/>
              <a:buNone/>
            </a:pPr>
            <a:endParaRPr lang="ru-RU" altLang="ru-RU" sz="1400" b="1">
              <a:latin typeface="Times New Roman" panose="02020603050405020304" pitchFamily="18" charset="0"/>
              <a:cs typeface="Times New Roman" panose="02020603050405020304" pitchFamily="18" charset="0"/>
            </a:endParaRPr>
          </a:p>
        </p:txBody>
      </p:sp>
      <p:pic>
        <p:nvPicPr>
          <p:cNvPr id="3379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
            <a:ext cx="4635500" cy="160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1814" y="1557338"/>
            <a:ext cx="3863975"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7"/>
          <p:cNvPicPr>
            <a:picLocks noChangeAspect="1" noChangeArrowheads="1"/>
          </p:cNvPicPr>
          <p:nvPr/>
        </p:nvPicPr>
        <p:blipFill>
          <a:blip r:embed="rId4">
            <a:lum contrast="6000"/>
            <a:extLst>
              <a:ext uri="{28A0092B-C50C-407E-A947-70E740481C1C}">
                <a14:useLocalDpi xmlns:a14="http://schemas.microsoft.com/office/drawing/2010/main" val="0"/>
              </a:ext>
            </a:extLst>
          </a:blip>
          <a:srcRect/>
          <a:stretch>
            <a:fillRect/>
          </a:stretch>
        </p:blipFill>
        <p:spPr bwMode="auto">
          <a:xfrm>
            <a:off x="4079876" y="3141663"/>
            <a:ext cx="3794125"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2039" y="4797425"/>
            <a:ext cx="3932237" cy="154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9" name="Rectangle 9"/>
          <p:cNvSpPr>
            <a:spLocks noChangeArrowheads="1"/>
          </p:cNvSpPr>
          <p:nvPr/>
        </p:nvSpPr>
        <p:spPr bwMode="auto">
          <a:xfrm>
            <a:off x="7535863" y="2060575"/>
            <a:ext cx="295275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80000"/>
              </a:lnSpc>
              <a:buFontTx/>
              <a:buNone/>
            </a:pPr>
            <a:r>
              <a:rPr lang="ru-RU" altLang="ru-RU" sz="1400" b="1">
                <a:latin typeface="Times New Roman" panose="02020603050405020304" pitchFamily="18" charset="0"/>
                <a:cs typeface="Times New Roman" panose="02020603050405020304" pitchFamily="18" charset="0"/>
              </a:rPr>
              <a:t>Ресурстық жер серіктері, </a:t>
            </a:r>
            <a:r>
              <a:rPr lang="kk-KZ" altLang="ru-RU" sz="1400" b="1">
                <a:latin typeface="Times New Roman" panose="02020603050405020304" pitchFamily="18" charset="0"/>
                <a:cs typeface="Times New Roman" panose="02020603050405020304" pitchFamily="18" charset="0"/>
              </a:rPr>
              <a:t>і = 90°</a:t>
            </a:r>
            <a:endParaRPr lang="ru-RU" altLang="ru-RU" sz="1400" b="1">
              <a:latin typeface="Times New Roman" panose="02020603050405020304" pitchFamily="18" charset="0"/>
              <a:cs typeface="Times New Roman" panose="02020603050405020304" pitchFamily="18" charset="0"/>
            </a:endParaRPr>
          </a:p>
          <a:p>
            <a:pPr eaLnBrk="1" hangingPunct="1">
              <a:lnSpc>
                <a:spcPct val="80000"/>
              </a:lnSpc>
              <a:buFontTx/>
              <a:buNone/>
            </a:pPr>
            <a:endParaRPr lang="ru-RU" altLang="ru-RU" sz="1400" b="1">
              <a:latin typeface="Times New Roman" panose="02020603050405020304" pitchFamily="18" charset="0"/>
              <a:cs typeface="Times New Roman" panose="02020603050405020304" pitchFamily="18" charset="0"/>
            </a:endParaRPr>
          </a:p>
        </p:txBody>
      </p:sp>
      <p:sp>
        <p:nvSpPr>
          <p:cNvPr id="33800" name="Rectangle 10"/>
          <p:cNvSpPr>
            <a:spLocks noChangeArrowheads="1"/>
          </p:cNvSpPr>
          <p:nvPr/>
        </p:nvSpPr>
        <p:spPr bwMode="auto">
          <a:xfrm>
            <a:off x="8759826" y="3644900"/>
            <a:ext cx="792163"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80000"/>
              </a:lnSpc>
              <a:buFontTx/>
              <a:buNone/>
            </a:pPr>
            <a:r>
              <a:rPr lang="kk-KZ" altLang="ru-RU" sz="1400" b="1">
                <a:latin typeface="Times New Roman" panose="02020603050405020304" pitchFamily="18" charset="0"/>
                <a:cs typeface="Times New Roman" panose="02020603050405020304" pitchFamily="18" charset="0"/>
              </a:rPr>
              <a:t>і = 30°</a:t>
            </a:r>
            <a:endParaRPr lang="ru-RU" altLang="ru-RU" sz="1400" b="1">
              <a:latin typeface="Times New Roman" panose="02020603050405020304" pitchFamily="18" charset="0"/>
              <a:cs typeface="Times New Roman" panose="02020603050405020304" pitchFamily="18" charset="0"/>
            </a:endParaRPr>
          </a:p>
        </p:txBody>
      </p:sp>
      <p:sp>
        <p:nvSpPr>
          <p:cNvPr id="33801" name="Rectangle 12"/>
          <p:cNvSpPr>
            <a:spLocks noChangeArrowheads="1"/>
          </p:cNvSpPr>
          <p:nvPr/>
        </p:nvSpPr>
        <p:spPr bwMode="auto">
          <a:xfrm>
            <a:off x="9264651" y="5373689"/>
            <a:ext cx="792163"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80000"/>
              </a:lnSpc>
              <a:buFontTx/>
              <a:buNone/>
            </a:pPr>
            <a:r>
              <a:rPr lang="kk-KZ" altLang="ru-RU" sz="1400" b="1">
                <a:latin typeface="Times New Roman" panose="02020603050405020304" pitchFamily="18" charset="0"/>
                <a:cs typeface="Times New Roman" panose="02020603050405020304" pitchFamily="18" charset="0"/>
              </a:rPr>
              <a:t>і = 52°</a:t>
            </a:r>
            <a:endParaRPr lang="ru-RU" altLang="ru-RU" sz="1400" b="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0568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992313" y="692151"/>
            <a:ext cx="8229600" cy="576263"/>
          </a:xfrm>
        </p:spPr>
        <p:txBody>
          <a:bodyPr>
            <a:normAutofit fontScale="90000"/>
          </a:bodyPr>
          <a:lstStyle/>
          <a:p>
            <a:pPr eaLnBrk="1" hangingPunct="1"/>
            <a:r>
              <a:rPr lang="ru-RU" altLang="ru-RU" sz="3600" b="1">
                <a:latin typeface="Times New Roman" panose="02020603050405020304" pitchFamily="18" charset="0"/>
                <a:cs typeface="Times New Roman" panose="02020603050405020304" pitchFamily="18" charset="0"/>
              </a:rPr>
              <a:t>Орбитаның биіктігі</a:t>
            </a:r>
          </a:p>
        </p:txBody>
      </p:sp>
      <p:sp>
        <p:nvSpPr>
          <p:cNvPr id="34819" name="Rectangle 3"/>
          <p:cNvSpPr>
            <a:spLocks noGrp="1" noChangeArrowheads="1"/>
          </p:cNvSpPr>
          <p:nvPr>
            <p:ph type="body" idx="1"/>
          </p:nvPr>
        </p:nvSpPr>
        <p:spPr>
          <a:xfrm>
            <a:off x="1992313" y="1844675"/>
            <a:ext cx="8362950" cy="2952750"/>
          </a:xfrm>
        </p:spPr>
        <p:txBody>
          <a:bodyPr/>
          <a:lstStyle/>
          <a:p>
            <a:pPr marL="0" indent="450850" algn="just">
              <a:lnSpc>
                <a:spcPct val="80000"/>
              </a:lnSpc>
              <a:buNone/>
            </a:pPr>
            <a:r>
              <a:rPr lang="ru-RU" altLang="ru-RU" sz="2400">
                <a:latin typeface="Times New Roman" panose="02020603050405020304" pitchFamily="18" charset="0"/>
                <a:cs typeface="Times New Roman" panose="02020603050405020304" pitchFamily="18" charset="0"/>
              </a:rPr>
              <a:t>Биіктігі бойынша келесілерге бөлінеді:</a:t>
            </a:r>
          </a:p>
          <a:p>
            <a:pPr marL="0" indent="450850" algn="just">
              <a:lnSpc>
                <a:spcPct val="80000"/>
              </a:lnSpc>
              <a:buNone/>
            </a:pPr>
            <a:endParaRPr lang="ru-RU" altLang="ru-RU" sz="2400">
              <a:latin typeface="Times New Roman" panose="02020603050405020304" pitchFamily="18" charset="0"/>
              <a:cs typeface="Times New Roman" panose="02020603050405020304" pitchFamily="18" charset="0"/>
            </a:endParaRPr>
          </a:p>
          <a:p>
            <a:pPr marL="0" indent="450850" algn="just">
              <a:lnSpc>
                <a:spcPct val="80000"/>
              </a:lnSpc>
              <a:buNone/>
            </a:pPr>
            <a:r>
              <a:rPr lang="ru-RU" altLang="ru-RU" sz="2400" b="1">
                <a:latin typeface="Times New Roman" panose="02020603050405020304" pitchFamily="18" charset="0"/>
                <a:cs typeface="Times New Roman" panose="02020603050405020304" pitchFamily="18" charset="0"/>
              </a:rPr>
              <a:t>- 100 – 500 км (ғарыштық кемелер), </a:t>
            </a:r>
          </a:p>
          <a:p>
            <a:pPr marL="0" indent="450850" algn="just">
              <a:lnSpc>
                <a:spcPct val="80000"/>
              </a:lnSpc>
              <a:buNone/>
            </a:pPr>
            <a:r>
              <a:rPr lang="ru-RU" altLang="ru-RU" sz="2400" b="1">
                <a:latin typeface="Times New Roman" panose="02020603050405020304" pitchFamily="18" charset="0"/>
                <a:cs typeface="Times New Roman" panose="02020603050405020304" pitchFamily="18" charset="0"/>
              </a:rPr>
              <a:t>- 500 – 2000 км (метеорологиялық және ресурсты жер серіктері үшін),</a:t>
            </a:r>
          </a:p>
          <a:p>
            <a:pPr marL="0" indent="450850" algn="just">
              <a:lnSpc>
                <a:spcPct val="80000"/>
              </a:lnSpc>
              <a:buNone/>
            </a:pPr>
            <a:r>
              <a:rPr lang="ru-RU" altLang="ru-RU" sz="2400" b="1">
                <a:latin typeface="Times New Roman" panose="02020603050405020304" pitchFamily="18" charset="0"/>
                <a:cs typeface="Times New Roman" panose="02020603050405020304" pitchFamily="18" charset="0"/>
              </a:rPr>
              <a:t>- 36000 - 40000 км (геостационарлы серіктері үшін). </a:t>
            </a:r>
          </a:p>
        </p:txBody>
      </p:sp>
    </p:spTree>
    <p:extLst>
      <p:ext uri="{BB962C8B-B14F-4D97-AF65-F5344CB8AC3E}">
        <p14:creationId xmlns:p14="http://schemas.microsoft.com/office/powerpoint/2010/main" val="786691663"/>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1008</Words>
  <Application>Microsoft Office PowerPoint</Application>
  <PresentationFormat>Широкоэкранный</PresentationFormat>
  <Paragraphs>66</Paragraphs>
  <Slides>17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17</vt:i4>
      </vt:variant>
    </vt:vector>
  </HeadingPairs>
  <TitlesOfParts>
    <vt:vector size="22" baseType="lpstr">
      <vt:lpstr>Arial</vt:lpstr>
      <vt:lpstr>Calibri</vt:lpstr>
      <vt:lpstr>Calibri Light</vt:lpstr>
      <vt:lpstr>Times New Roman</vt:lpstr>
      <vt:lpstr>Тема Office</vt:lpstr>
      <vt:lpstr>Ғарыштық ұшу аппаратының ұшу параметрлері</vt:lpstr>
      <vt:lpstr>Презентация PowerPoint</vt:lpstr>
      <vt:lpstr>1) түзусызықты, 2) эллиптикалық, 3) параболалық 4) гиперболалық</vt:lpstr>
      <vt:lpstr>Презентация PowerPoint</vt:lpstr>
      <vt:lpstr>Презентация PowerPoint</vt:lpstr>
      <vt:lpstr>Ғаламшарға ұшып келу немесе одан ұшып кету кезіндегі суретке түсіру схемасы</vt:lpstr>
      <vt:lpstr>Презентация PowerPoint</vt:lpstr>
      <vt:lpstr>Ғаламшардың айналу осінің жылдамдығы жеткілікті дәрежеде болған жағдайда  (Жерге сәйкес) түсіру схемасы</vt:lpstr>
      <vt:lpstr>Презентация PowerPoint</vt:lpstr>
      <vt:lpstr>Фотокамераның оптикалық осі ғаламшардың орталығына бағыттылған жағдайдағы суретке түсіру схемасы</vt:lpstr>
      <vt:lpstr>Параллельді түсіріс кезіндегі суретке түсіру схемасы</vt:lpstr>
      <vt:lpstr>Фотокамераның оптикалық осі конвергентті орналасу жағдайында суретке түсіру схемасы</vt:lpstr>
      <vt:lpstr>Конвергентті түсірістің жеке жағдайы</vt:lpstr>
      <vt:lpstr>Орбиталардың формасы</vt:lpstr>
      <vt:lpstr>Орбитаның көлбеулігі</vt:lpstr>
      <vt:lpstr>Презентация PowerPoint</vt:lpstr>
      <vt:lpstr>Орбитаның биіктігі</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Ғарыштық ұшу аппаратының ұшу параметрлері</dc:title>
  <dc:creator>Маржан Рахымбердина(Заведующий кафдрой ГКиК)</dc:creator>
  <cp:lastModifiedBy>Маржан Рахымбердина(Заведующий кафдрой ГКиК)</cp:lastModifiedBy>
  <cp:revision>1</cp:revision>
  <dcterms:created xsi:type="dcterms:W3CDTF">2019-10-17T13:18:04Z</dcterms:created>
  <dcterms:modified xsi:type="dcterms:W3CDTF">2019-10-17T13:18:16Z</dcterms:modified>
</cp:coreProperties>
</file>